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59" r:id="rId3"/>
    <p:sldId id="360" r:id="rId4"/>
    <p:sldId id="361" r:id="rId5"/>
    <p:sldId id="362" r:id="rId6"/>
    <p:sldId id="296" r:id="rId7"/>
    <p:sldId id="297" r:id="rId8"/>
    <p:sldId id="350" r:id="rId9"/>
    <p:sldId id="349" r:id="rId10"/>
    <p:sldId id="29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3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2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4A3FC-452C-4773-B461-E287C7DA109E}" type="datetimeFigureOut">
              <a:rPr lang="ru-RU" smtClean="0"/>
              <a:pPr/>
              <a:t>03.08.2023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1E6F8-8584-42BD-B5C6-62FDF3254A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568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5FDA9-3632-4B83-B9F1-1793611B406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554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5FDA9-3632-4B83-B9F1-1793611B406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075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5FDA9-3632-4B83-B9F1-1793611B406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075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A4DB9E-5B83-4994-9E61-26788008A90F}" type="datetimeFigureOut">
              <a:rPr lang="ru-RU" smtClean="0"/>
              <a:pPr/>
              <a:t>03.08.2023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010C-73D5-49DC-A6D8-73FBCEC9E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26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A4DB9E-5B83-4994-9E61-26788008A90F}" type="datetimeFigureOut">
              <a:rPr lang="ru-RU" smtClean="0"/>
              <a:pPr/>
              <a:t>03.08.2023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010C-73D5-49DC-A6D8-73FBCEC9E5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-1" y="0"/>
            <a:ext cx="12192001" cy="69580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490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A4DB9E-5B83-4994-9E61-26788008A90F}" type="datetimeFigureOut">
              <a:rPr lang="ru-RU" smtClean="0"/>
              <a:pPr/>
              <a:t>03.08.2023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010C-73D5-49DC-A6D8-73FBCEC9E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027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A4DB9E-5B83-4994-9E61-26788008A90F}" type="datetimeFigureOut">
              <a:rPr lang="ru-RU" smtClean="0"/>
              <a:pPr/>
              <a:t>03.08.2023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010C-73D5-49DC-A6D8-73FBCEC9E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28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A4DB9E-5B83-4994-9E61-26788008A90F}" type="datetimeFigureOut">
              <a:rPr lang="ru-RU" smtClean="0"/>
              <a:pPr/>
              <a:t>03.08.2023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010C-73D5-49DC-A6D8-73FBCEC9E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31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A4DB9E-5B83-4994-9E61-26788008A90F}" type="datetimeFigureOut">
              <a:rPr lang="ru-RU" smtClean="0"/>
              <a:pPr/>
              <a:t>03.08.2023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010C-73D5-49DC-A6D8-73FBCEC9E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21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A4DB9E-5B83-4994-9E61-26788008A90F}" type="datetimeFigureOut">
              <a:rPr lang="ru-RU" smtClean="0"/>
              <a:pPr/>
              <a:t>03.08.2023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010C-73D5-49DC-A6D8-73FBCEC9E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785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A4DB9E-5B83-4994-9E61-26788008A90F}" type="datetimeFigureOut">
              <a:rPr lang="ru-RU" smtClean="0"/>
              <a:pPr/>
              <a:t>03.08.2023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010C-73D5-49DC-A6D8-73FBCEC9E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76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A4DB9E-5B83-4994-9E61-26788008A90F}" type="datetimeFigureOut">
              <a:rPr lang="ru-RU" smtClean="0"/>
              <a:pPr/>
              <a:t>03.08.2023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010C-73D5-49DC-A6D8-73FBCEC9E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80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A4DB9E-5B83-4994-9E61-26788008A90F}" type="datetimeFigureOut">
              <a:rPr lang="ru-RU" smtClean="0"/>
              <a:pPr/>
              <a:t>03.08.2023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010C-73D5-49DC-A6D8-73FBCEC9E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42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A4DB9E-5B83-4994-9E61-26788008A90F}" type="datetimeFigureOut">
              <a:rPr lang="ru-RU" smtClean="0"/>
              <a:pPr/>
              <a:t>03.08.2023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010C-73D5-49DC-A6D8-73FBCEC9E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53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 userDrawn="1"/>
        </p:nvGrpSpPr>
        <p:grpSpPr>
          <a:xfrm>
            <a:off x="0" y="-1"/>
            <a:ext cx="12187238" cy="6858001"/>
            <a:chOff x="-1" y="-1"/>
            <a:chExt cx="12187239" cy="6858002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" y="-1"/>
              <a:ext cx="6858001" cy="6858001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199335" y="0"/>
              <a:ext cx="5987903" cy="6858001"/>
            </a:xfrm>
            <a:prstGeom prst="rect">
              <a:avLst/>
            </a:prstGeom>
          </p:spPr>
        </p:pic>
      </p:grpSp>
      <p:sp>
        <p:nvSpPr>
          <p:cNvPr id="10" name="Прямоугольник 9"/>
          <p:cNvSpPr/>
          <p:nvPr userDrawn="1"/>
        </p:nvSpPr>
        <p:spPr>
          <a:xfrm>
            <a:off x="0" y="0"/>
            <a:ext cx="12192000" cy="6977575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B010C-73D5-49DC-A6D8-73FBCEC9E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21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19263" y="4054233"/>
            <a:ext cx="9677400" cy="2387600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rgbClr val="002060"/>
                </a:solidFill>
                <a:latin typeface="Segoe Print" panose="02000600000000000000" pitchFamily="2" charset="0"/>
                <a:ea typeface="+mn-ea"/>
                <a:cs typeface="+mn-cs"/>
              </a:rPr>
              <a:t>Правильное поведение на дороге — залог общей безопасности</a:t>
            </a:r>
          </a:p>
        </p:txBody>
      </p:sp>
      <p:pic>
        <p:nvPicPr>
          <p:cNvPr id="3074" name="Picture 2" descr="C:\Users\Елена Кравченко\Desktop\Галя\Лого\лого ГИБДД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064" y="167267"/>
            <a:ext cx="2614496" cy="2718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00531" y="2894286"/>
            <a:ext cx="74155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 </a:t>
            </a:r>
            <a:r>
              <a:rPr lang="ru-RU" sz="1400" b="1" dirty="0"/>
              <a:t>ГОСУДАРСТВЕННАЯ ИНСПЕКЦИЯ БЕЗОПАСНОСТИ ДОРОЖНОГО ДВИЖЕНИЯ</a:t>
            </a:r>
            <a:endParaRPr lang="ru-RU" sz="1400" dirty="0"/>
          </a:p>
          <a:p>
            <a:pPr algn="ctr"/>
            <a:r>
              <a:rPr lang="ru-RU" sz="1400" b="1" dirty="0"/>
              <a:t>УПРАВЛЕНИЯ  МИНИСТЕРСТВА ВНУТРЕННИХ ДЕЛ РОССИЙСКОЙ ФЕДЕРАЦИИ </a:t>
            </a:r>
            <a:endParaRPr lang="ru-RU" sz="1400" dirty="0"/>
          </a:p>
          <a:p>
            <a:pPr algn="ctr"/>
            <a:r>
              <a:rPr lang="ru-RU" sz="1400" b="1" dirty="0"/>
              <a:t>по городу Иркутску</a:t>
            </a:r>
            <a:endParaRPr lang="ru-RU" sz="1400" dirty="0"/>
          </a:p>
          <a:p>
            <a:pPr algn="ctr"/>
            <a:r>
              <a:rPr lang="ru-RU" sz="1400" b="1" dirty="0"/>
              <a:t>(ГИБДД УМВД России по г. Иркутску)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7199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85993" y="3155079"/>
            <a:ext cx="6420015" cy="547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200">
                <a:solidFill>
                  <a:srgbClr val="002060"/>
                </a:solidFill>
                <a:latin typeface="Segoe Print" panose="02000600000000000000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ru-RU" sz="7200" dirty="0"/>
              <a:t>СПАСИБО!</a:t>
            </a:r>
          </a:p>
        </p:txBody>
      </p:sp>
    </p:spTree>
    <p:extLst>
      <p:ext uri="{BB962C8B-B14F-4D97-AF65-F5344CB8AC3E}">
        <p14:creationId xmlns:p14="http://schemas.microsoft.com/office/powerpoint/2010/main" val="3416117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лена Кравченко\Desktop\Галя\Лого\лого ГИБДД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13" y="215564"/>
            <a:ext cx="1399014" cy="1454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00043" y="704673"/>
            <a:ext cx="864769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Основные причины ДТП с виновными</a:t>
            </a:r>
            <a:r>
              <a:rPr kumimoji="0" lang="ru-RU" altLang="ru-RU" sz="2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пешеходами: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17420" y="2089668"/>
            <a:ext cx="10612941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Переход проезжей</a:t>
            </a:r>
            <a:r>
              <a:rPr kumimoji="0" lang="ru-RU" altLang="ru-RU" sz="2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части в неустановленном месте, в зоне видимости пешеходного перехода, либо перекрестка:</a:t>
            </a:r>
          </a:p>
          <a:p>
            <a:pPr indent="0"/>
            <a:r>
              <a:rPr lang="ru-RU" altLang="ru-RU" sz="2800" b="1" dirty="0">
                <a:ea typeface="Times New Roman" pitchFamily="18" charset="0"/>
              </a:rPr>
              <a:t>               </a:t>
            </a:r>
            <a:r>
              <a:rPr lang="ru-RU" altLang="ru-RU" sz="2800" dirty="0">
                <a:ea typeface="Times New Roman" pitchFamily="18" charset="0"/>
              </a:rPr>
              <a:t>- </a:t>
            </a:r>
            <a:r>
              <a:rPr lang="ru-RU" altLang="ru-RU" sz="2800" dirty="0"/>
              <a:t>выход из-за стоящих транспортных средств</a:t>
            </a:r>
          </a:p>
          <a:p>
            <a:pPr indent="0"/>
            <a:r>
              <a:rPr lang="ru-RU" altLang="ru-RU" sz="2800" dirty="0"/>
              <a:t>               - отвлечение от окружающей среды,        использование современных гаджетов</a:t>
            </a:r>
            <a:br>
              <a:rPr lang="ru-RU" altLang="ru-RU" sz="2800" dirty="0"/>
            </a:br>
            <a:r>
              <a:rPr lang="ru-RU" altLang="ru-RU" sz="2800" dirty="0"/>
              <a:t>               - капюшон, ограничивающий обзор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altLang="ru-RU" sz="28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2800" b="1" dirty="0"/>
              <a:t>2. Переход на запрещающий сигнал светофора.</a:t>
            </a:r>
          </a:p>
        </p:txBody>
      </p:sp>
      <p:pic>
        <p:nvPicPr>
          <p:cNvPr id="6" name="Изображение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00119" y="3369479"/>
            <a:ext cx="2187364" cy="218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704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лена Кравченко\Desktop\Галя\Лого\лого ГИБДД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13" y="215564"/>
            <a:ext cx="1399014" cy="1454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00043" y="1135560"/>
            <a:ext cx="86476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 descr="C:\Users\Елена Кравченко\Desktop\Галя\ПРЕЗЕНТАЦИИ\slide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333" y="702527"/>
            <a:ext cx="9667720" cy="5438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249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лена Кравченко\Desktop\Галя\Лого\лого ГИБДД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13" y="215564"/>
            <a:ext cx="1399014" cy="1454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00043" y="1135560"/>
            <a:ext cx="86476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15843" y="1750268"/>
            <a:ext cx="103483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Родителям и законным представителям несовершеннолетних необходимо помнить, что за вред, причиненный несовершеннолетним, не достигшим 14 лет, отвечают его родители или опекуны. </a:t>
            </a:r>
          </a:p>
          <a:p>
            <a:endParaRPr lang="ru-RU" sz="2400" b="1" dirty="0"/>
          </a:p>
          <a:p>
            <a:r>
              <a:rPr lang="ru-RU" sz="2400" b="1" dirty="0"/>
              <a:t>Несовершеннолетние в возрасте от 14 до 18 лет самостоятельно несут ответственность за причиненный вред на общих основаниях. </a:t>
            </a:r>
          </a:p>
          <a:p>
            <a:endParaRPr lang="ru-RU" sz="2400" b="1" dirty="0"/>
          </a:p>
          <a:p>
            <a:r>
              <a:rPr lang="ru-RU" sz="2400" b="1" dirty="0"/>
              <a:t>В случае, когда у несовершеннолетнего в возрасте от 14 до 18 лет нет доходов или иного имущества, достаточных для возмещения вреда, вред возмещают полностью или в недостающей части его родителями (усыновителями) или попечителем.</a:t>
            </a:r>
          </a:p>
          <a:p>
            <a:endParaRPr lang="ru-RU" sz="2400" b="1" dirty="0"/>
          </a:p>
          <a:p>
            <a:r>
              <a:rPr lang="ru-RU" sz="24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11137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лена Кравченко\Desktop\Галя\Лого\лого ГИБДД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13" y="215564"/>
            <a:ext cx="1399014" cy="1454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00043" y="1135560"/>
            <a:ext cx="86476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15843" y="1680847"/>
            <a:ext cx="1034833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Кроме того, родители (законные представители) несовершеннолетних могут быть привлечены к административной ответственности </a:t>
            </a: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статье 5.35 КоАП РФ </a:t>
            </a:r>
            <a:r>
              <a:rPr lang="ru-RU" sz="2800" b="1" dirty="0"/>
              <a:t>за неисполнение родителями или иными законными представителями несовершеннолетних обязанностей по содержанию и воспитанию несовершеннолетних. </a:t>
            </a:r>
          </a:p>
          <a:p>
            <a:endParaRPr lang="ru-RU" sz="2800" b="1" dirty="0"/>
          </a:p>
          <a:p>
            <a:r>
              <a:rPr lang="ru-RU" sz="2800" b="1" dirty="0"/>
              <a:t>Санкция данной статьи предусматривает предупреждение или наложение административного штрафа в размере </a:t>
            </a:r>
            <a:r>
              <a:rPr lang="ru-RU" sz="2800" b="1" dirty="0" err="1"/>
              <a:t>пятиста</a:t>
            </a:r>
            <a:r>
              <a:rPr lang="ru-RU" sz="2800" b="1" dirty="0"/>
              <a:t> рублей.</a:t>
            </a:r>
          </a:p>
          <a:p>
            <a:endParaRPr lang="ru-RU" sz="2400" b="1" dirty="0"/>
          </a:p>
          <a:p>
            <a:r>
              <a:rPr lang="ru-RU" sz="24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94559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0765" y="2540306"/>
            <a:ext cx="300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/>
              <a:t> </a:t>
            </a:r>
          </a:p>
        </p:txBody>
      </p:sp>
      <p:pic>
        <p:nvPicPr>
          <p:cNvPr id="1028" name="Picture 4" descr="http://omskzdes.ru/storage/c/2015/06/02/1433223221_551176_2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8945" y="1620455"/>
            <a:ext cx="6503799" cy="5101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52488" y="145387"/>
            <a:ext cx="10515600" cy="1325563"/>
          </a:xfrm>
        </p:spPr>
        <p:txBody>
          <a:bodyPr/>
          <a:lstStyle/>
          <a:p>
            <a:pPr algn="ctr"/>
            <a:r>
              <a:rPr lang="ru-RU" sz="4000" dirty="0">
                <a:solidFill>
                  <a:srgbClr val="002060"/>
                </a:solidFill>
                <a:latin typeface="Segoe Print" panose="02000600000000000000" pitchFamily="2" charset="0"/>
                <a:ea typeface="+mn-ea"/>
                <a:cs typeface="+mn-cs"/>
              </a:rPr>
              <a:t>Где водитель встречается с пешеходом?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551533" y="63395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2</a:t>
            </a:r>
          </a:p>
        </p:txBody>
      </p:sp>
      <p:pic>
        <p:nvPicPr>
          <p:cNvPr id="6" name="Picture 2" descr="C:\Users\Елена Кравченко\Desktop\Галя\Лого\лого ГИБДД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18" y="229890"/>
            <a:ext cx="1599736" cy="166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550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60872" y="566458"/>
            <a:ext cx="8437403" cy="620872"/>
          </a:xfrm>
        </p:spPr>
        <p:txBody>
          <a:bodyPr anchor="ctr">
            <a:noAutofit/>
          </a:bodyPr>
          <a:lstStyle/>
          <a:p>
            <a:r>
              <a:rPr lang="ru-RU" altLang="ru-RU" sz="4000" dirty="0">
                <a:solidFill>
                  <a:srgbClr val="002060"/>
                </a:solidFill>
                <a:latin typeface="Segoe Print" panose="02000600000000000000" pitchFamily="2" charset="0"/>
                <a:ea typeface="+mn-ea"/>
                <a:cs typeface="+mn-cs"/>
              </a:rPr>
              <a:t>Правила дорожного движения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898482" y="566102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360765" y="2540306"/>
            <a:ext cx="300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62648" y="1638322"/>
            <a:ext cx="80338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33333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4.5.</a:t>
            </a:r>
            <a:r>
              <a:rPr lang="ru-RU" sz="3600" dirty="0">
                <a:solidFill>
                  <a:srgbClr val="33333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 </a:t>
            </a:r>
            <a:r>
              <a:rPr lang="ru-RU" sz="3600" b="1" dirty="0">
                <a:solidFill>
                  <a:srgbClr val="33333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На нерегулируемых пешеходных переходах пешеходы могут выходить на проезжую часть </a:t>
            </a:r>
            <a:r>
              <a:rPr lang="ru-RU" sz="3600" b="1" dirty="0">
                <a:solidFill>
                  <a:srgbClr val="0070C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после того, как оценят расстояние до приближающихся транспортных средств, их скорость и убедятся, что переход будет для них безопасен</a:t>
            </a:r>
            <a:r>
              <a:rPr lang="ru-RU" sz="3600" b="1" dirty="0">
                <a:solidFill>
                  <a:srgbClr val="333333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. </a:t>
            </a:r>
            <a:endParaRPr lang="ru-RU" sz="3600" b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51533" y="63395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91637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81307" y="5426839"/>
            <a:ext cx="106940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Типичный </a:t>
            </a:r>
            <a:r>
              <a:rPr lang="ru-RU" b="1" dirty="0" err="1"/>
              <a:t>гироскутер</a:t>
            </a:r>
            <a:r>
              <a:rPr lang="ru-RU" b="1" dirty="0"/>
              <a:t>. </a:t>
            </a:r>
            <a:r>
              <a:rPr lang="ru-RU" dirty="0"/>
              <a:t>Внимание окружающих привлечь легко, но так же легко с него и свалиться: вопреки первому впечатлению. На таком устройстве движение разрешено только на тротуарах, при переходе проезжей части – обязательное спешивание.</a:t>
            </a:r>
          </a:p>
        </p:txBody>
      </p:sp>
      <p:pic>
        <p:nvPicPr>
          <p:cNvPr id="2050" name="Picture 2" descr="C:\Users\Елена Кравченко\Desktop\Галя\ПРЕЗЕНТАЦИИ\Gyro-p4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360" y="1147995"/>
            <a:ext cx="7332337" cy="412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58643" y="321131"/>
            <a:ext cx="10470995" cy="620872"/>
          </a:xfrm>
        </p:spPr>
        <p:txBody>
          <a:bodyPr anchor="ctr">
            <a:noAutofit/>
          </a:bodyPr>
          <a:lstStyle/>
          <a:p>
            <a:r>
              <a:rPr lang="ru-RU" altLang="ru-RU" sz="3200" dirty="0" err="1">
                <a:solidFill>
                  <a:srgbClr val="002060"/>
                </a:solidFill>
                <a:latin typeface="Segoe Print" panose="02000600000000000000" pitchFamily="2" charset="0"/>
                <a:ea typeface="+mn-ea"/>
                <a:cs typeface="+mn-cs"/>
              </a:rPr>
              <a:t>Гироскутер</a:t>
            </a:r>
            <a:r>
              <a:rPr lang="ru-RU" altLang="ru-RU" sz="3200" dirty="0">
                <a:solidFill>
                  <a:srgbClr val="002060"/>
                </a:solidFill>
                <a:latin typeface="Segoe Print" panose="02000600000000000000" pitchFamily="2" charset="0"/>
                <a:ea typeface="+mn-ea"/>
                <a:cs typeface="+mn-cs"/>
              </a:rPr>
              <a:t>-</a:t>
            </a:r>
            <a:r>
              <a:rPr lang="ru-RU" altLang="ru-RU" sz="2000" dirty="0">
                <a:solidFill>
                  <a:srgbClr val="002060"/>
                </a:solidFill>
                <a:latin typeface="Segoe Print" panose="02000600000000000000" pitchFamily="2" charset="0"/>
                <a:ea typeface="+mn-ea"/>
                <a:cs typeface="+mn-cs"/>
              </a:rPr>
              <a:t> </a:t>
            </a:r>
            <a:r>
              <a:rPr lang="ru-RU" sz="2000" b="1" dirty="0"/>
              <a:t>двухколёсный скутер, </a:t>
            </a:r>
            <a:r>
              <a:rPr lang="ru-RU" sz="2000" b="1" dirty="0" err="1"/>
              <a:t>самобалансируемый</a:t>
            </a:r>
            <a:r>
              <a:rPr lang="ru-RU" sz="2000" b="1" dirty="0"/>
              <a:t> скутер англ. </a:t>
            </a:r>
            <a:r>
              <a:rPr lang="ru-RU" sz="2000" b="1" dirty="0" err="1"/>
              <a:t>GyroScooter</a:t>
            </a:r>
            <a:r>
              <a:rPr lang="ru-RU" sz="2000" b="1" dirty="0"/>
              <a:t>) ... Это устройство также имеет два колеса и площадку для ног.</a:t>
            </a:r>
            <a:endParaRPr lang="ru-RU" altLang="ru-RU" sz="2000" b="1" dirty="0">
              <a:solidFill>
                <a:srgbClr val="002060"/>
              </a:solidFill>
              <a:latin typeface="Segoe Print" panose="020006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9219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939990" y="566458"/>
            <a:ext cx="5514402" cy="620872"/>
          </a:xfrm>
        </p:spPr>
        <p:txBody>
          <a:bodyPr anchor="ctr">
            <a:noAutofit/>
          </a:bodyPr>
          <a:lstStyle/>
          <a:p>
            <a:r>
              <a:rPr lang="ru-RU" altLang="ru-RU" sz="4000" dirty="0" err="1">
                <a:solidFill>
                  <a:srgbClr val="002060"/>
                </a:solidFill>
                <a:latin typeface="Segoe Print" panose="02000600000000000000" pitchFamily="2" charset="0"/>
                <a:ea typeface="+mn-ea"/>
                <a:cs typeface="+mn-cs"/>
              </a:rPr>
              <a:t>Гироцикл</a:t>
            </a:r>
            <a:endParaRPr lang="ru-RU" altLang="ru-RU" sz="4000" dirty="0">
              <a:solidFill>
                <a:srgbClr val="002060"/>
              </a:solidFill>
              <a:latin typeface="Segoe Print" panose="02000600000000000000" pitchFamily="2" charset="0"/>
              <a:ea typeface="+mn-ea"/>
              <a:cs typeface="+mn-cs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898482" y="566102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360765" y="2540306"/>
            <a:ext cx="300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698273" y="1638322"/>
            <a:ext cx="574287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американском городе </a:t>
            </a:r>
            <a:r>
              <a:rPr lang="ru-RU" sz="2400" dirty="0" err="1"/>
              <a:t>Гаррисберг</a:t>
            </a:r>
            <a:r>
              <a:rPr lang="ru-RU" sz="2400" dirty="0"/>
              <a:t>, штат Пенсильвания, трехлетняя девочка погибла в результате пожара, который возник в доме после взрыва </a:t>
            </a:r>
            <a:r>
              <a:rPr lang="ru-RU" sz="2400" dirty="0" err="1"/>
              <a:t>гироцикла</a:t>
            </a:r>
            <a:r>
              <a:rPr lang="ru-RU" sz="2400" dirty="0"/>
              <a:t>. Устройство находилось на зарядке на первом этаже дома, где в момент взрыва оказались три девочки. Из-за возгорания батареи пламя охватило все помещение ночью 11 марта. Трехлетний ребенок погиб от полученных травм. Две другие пострадавшие находятся в тяжелом состоянии в реанимации одной из местных больниц.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551533" y="63395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4</a:t>
            </a:r>
          </a:p>
        </p:txBody>
      </p:sp>
      <p:pic>
        <p:nvPicPr>
          <p:cNvPr id="1026" name="Picture 2" descr="C:\Users\Елена Кравченко\Desktop\Галя\ПРЕЗЕНТАЦИИ\Гироскутер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76" y="2263699"/>
            <a:ext cx="4934101" cy="329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64107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15889</TotalTime>
  <Words>413</Words>
  <Application>Microsoft Office PowerPoint</Application>
  <PresentationFormat>Широкоэкранный</PresentationFormat>
  <Paragraphs>44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Segoe Print</vt:lpstr>
      <vt:lpstr>Times</vt:lpstr>
      <vt:lpstr>1_Тема Office</vt:lpstr>
      <vt:lpstr>Правильное поведение на дороге — залог общей безопасности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Где водитель встречается с пешеходом?</vt:lpstr>
      <vt:lpstr>Правила дорожного движения</vt:lpstr>
      <vt:lpstr>Гироскутер- двухколёсный скутер, самобалансируемый скутер англ. GyroScooter) ... Это устройство также имеет два колеса и площадку для ног.</vt:lpstr>
      <vt:lpstr>Гироцикл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Идеи активностей в БТЛ каналах  в рамках кампании  «Сложности перехода»</dc:title>
  <dc:creator>Valentina Kulbitskay</dc:creator>
  <cp:lastModifiedBy>Пользователь</cp:lastModifiedBy>
  <cp:revision>166</cp:revision>
  <dcterms:created xsi:type="dcterms:W3CDTF">2016-09-23T06:53:26Z</dcterms:created>
  <dcterms:modified xsi:type="dcterms:W3CDTF">2023-08-03T06:18:37Z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625848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D6.1.2</vt:lpwstr>
  </property>
</Properties>
</file>